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8" r:id="rId2"/>
    <p:sldId id="263" r:id="rId3"/>
    <p:sldId id="275" r:id="rId4"/>
    <p:sldId id="276" r:id="rId5"/>
    <p:sldId id="264" r:id="rId6"/>
    <p:sldId id="268" r:id="rId7"/>
    <p:sldId id="269" r:id="rId8"/>
    <p:sldId id="270" r:id="rId9"/>
    <p:sldId id="277" r:id="rId10"/>
    <p:sldId id="271" r:id="rId11"/>
    <p:sldId id="283" r:id="rId12"/>
    <p:sldId id="272" r:id="rId13"/>
    <p:sldId id="281" r:id="rId14"/>
    <p:sldId id="273" r:id="rId15"/>
    <p:sldId id="274" r:id="rId16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50" autoAdjust="0"/>
  </p:normalViewPr>
  <p:slideViewPr>
    <p:cSldViewPr>
      <p:cViewPr varScale="1">
        <p:scale>
          <a:sx n="97" d="100"/>
          <a:sy n="97" d="100"/>
        </p:scale>
        <p:origin x="-114" y="-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8E41B3-387F-4B0E-BC64-F01F5B9ABBCE}" type="datetimeFigureOut">
              <a:rPr lang="sl-SI" smtClean="0"/>
              <a:pPr/>
              <a:t>11.10.2013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sl-SI" smtClean="0"/>
              <a:t>Osnovna šola Bršljin Novo mesto</a:t>
            </a:r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BBC701-D710-436D-84C4-C9F6EAEA3527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67071035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ACFBD9-176F-4BBA-8483-4401E0C0C72A}" type="datetimeFigureOut">
              <a:rPr lang="sl-SI" smtClean="0"/>
              <a:pPr/>
              <a:t>11.10.2013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sl-SI" smtClean="0"/>
              <a:t>Osnovna šola Bršljin Novo mesto</a:t>
            </a: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A0A93-7D8D-4FD0-8990-10DCD8C03555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4940966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Prvih 8 </a:t>
            </a:r>
            <a:r>
              <a:rPr lang="sl-SI" dirty="0" err="1" smtClean="0"/>
              <a:t>slajdov</a:t>
            </a:r>
            <a:r>
              <a:rPr lang="sl-SI" dirty="0" smtClean="0"/>
              <a:t> je uvodnih.</a:t>
            </a:r>
            <a:r>
              <a:rPr lang="sl-SI" baseline="0" dirty="0" smtClean="0"/>
              <a:t> Predstavitev šole,. Vpogled v razmere in predstavitev dotičnih učencev. </a:t>
            </a:r>
            <a:r>
              <a:rPr lang="sl-SI" baseline="0" dirty="0" err="1" smtClean="0"/>
              <a:t>Pribljižno</a:t>
            </a:r>
            <a:r>
              <a:rPr lang="sl-SI" baseline="0" dirty="0" smtClean="0"/>
              <a:t> minuta!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91BDC01-8DBB-4C24-BE65-E8C4843C5B0D}" type="datetime1">
              <a:rPr lang="sl-SI" smtClean="0"/>
              <a:pPr/>
              <a:t>11.10.2013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Osnovna šola Bršljin Novo mesto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A0A93-7D8D-4FD0-8990-10DCD8C03555}" type="slidenum">
              <a:rPr lang="sl-SI" smtClean="0"/>
              <a:pPr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38830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Doseganje</a:t>
            </a:r>
            <a:r>
              <a:rPr lang="sl-SI" baseline="0" dirty="0" smtClean="0"/>
              <a:t> prvega cilja si pokazala na prejšnjih dveh diapozitivih. Dvig uspešnosti delno na prejšnjem diapozitivu saj več učencev pride v višje razrede. Omeniš lahko tudi, da se od lani vpisujejo na srednje šole. za izboljšanje klime bom danes dodal še 3 slike, ki kažejo učence, kako se vključujejo v proslave in sodelujejo pri dejavnostih v razredu ob </a:t>
            </a:r>
            <a:r>
              <a:rPr lang="sl-SI" baseline="0" dirty="0" err="1" smtClean="0"/>
              <a:t>civilih</a:t>
            </a:r>
            <a:r>
              <a:rPr lang="sl-SI" baseline="0" dirty="0" smtClean="0"/>
              <a:t>.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7642CFE-CEEC-462C-BD56-3B35379CD8E4}" type="datetime1">
              <a:rPr lang="sl-SI" smtClean="0"/>
              <a:pPr/>
              <a:t>11.10.2013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Osnovna šola Bršljin Novo mesto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A0A93-7D8D-4FD0-8990-10DCD8C03555}" type="slidenum">
              <a:rPr lang="sl-SI" smtClean="0"/>
              <a:pPr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55909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err="1" smtClean="0"/>
              <a:t>Rddeče</a:t>
            </a:r>
            <a:r>
              <a:rPr lang="sl-SI" dirty="0" smtClean="0"/>
              <a:t> izbriši in</a:t>
            </a:r>
            <a:r>
              <a:rPr lang="sl-SI" baseline="0" dirty="0" smtClean="0"/>
              <a:t> ustno omeni pri zgornji točki. Zeleno ustno poveš pri točki obiski strokovnih …… Če je še kaj lahko dodaš vendar največ eno točko!!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1109119-E3D0-4B8D-9481-2433C47CCA04}" type="datetime1">
              <a:rPr lang="sl-SI" smtClean="0"/>
              <a:pPr/>
              <a:t>11.10.2013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Osnovna šola Bršljin Novo mesto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A0A93-7D8D-4FD0-8990-10DCD8C03555}" type="slidenum">
              <a:rPr lang="sl-SI" smtClean="0"/>
              <a:pPr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05542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Zeleno pridružiš  prvi točki,</a:t>
            </a:r>
            <a:r>
              <a:rPr lang="sl-SI" baseline="0" dirty="0" smtClean="0"/>
              <a:t> rdeče </a:t>
            </a:r>
            <a:r>
              <a:rPr lang="sl-SI" baseline="0" dirty="0" err="1" smtClean="0"/>
              <a:t>izpistiš</a:t>
            </a:r>
            <a:r>
              <a:rPr lang="sl-SI" baseline="0" dirty="0" smtClean="0"/>
              <a:t>.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27A211B-C738-46A8-9C5A-0146A2E04AF5}" type="datetime1">
              <a:rPr lang="sl-SI" smtClean="0"/>
              <a:pPr/>
              <a:t>11.10.2013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Osnovna šola Bršljin Novo mesto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A0A93-7D8D-4FD0-8990-10DCD8C03555}" type="slidenum">
              <a:rPr lang="sl-SI" smtClean="0"/>
              <a:pPr/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30196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Tule se težko odločim. Skrajšaj</a:t>
            </a:r>
            <a:r>
              <a:rPr lang="sl-SI" baseline="0" dirty="0" smtClean="0"/>
              <a:t> na 3 točke o katerih maš več za povedat, če nekaj samo omeniš gre lahko ven.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D284829-124D-4D38-9AFD-CC4EC9036AAE}" type="datetime1">
              <a:rPr lang="sl-SI" smtClean="0"/>
              <a:pPr/>
              <a:t>11.10.2013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Osnovna šola Bršljin Novo mesto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A0A93-7D8D-4FD0-8990-10DCD8C03555}" type="slidenum">
              <a:rPr lang="sl-SI" smtClean="0"/>
              <a:pPr/>
              <a:t>10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12215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2400" cy="1470025"/>
          </a:xfrm>
        </p:spPr>
        <p:txBody>
          <a:bodyPr/>
          <a:lstStyle>
            <a:lvl1pPr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83568" y="3284984"/>
            <a:ext cx="7776864" cy="2353817"/>
          </a:xfrm>
        </p:spPr>
        <p:txBody>
          <a:bodyPr>
            <a:normAutofit/>
          </a:bodyPr>
          <a:lstStyle>
            <a:lvl1pPr marL="0" indent="0" algn="ctr">
              <a:buNone/>
              <a:defRPr sz="2400" b="1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dirty="0" smtClean="0"/>
              <a:t>Kliknite, če želite urediti slog podnaslova matrice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fld id="{B22A94F4-A28E-429B-9350-0F5591CCE468}" type="datetime1">
              <a:rPr lang="sl-SI" smtClean="0"/>
              <a:pPr/>
              <a:t>11.10.2013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l-SI" dirty="0" smtClean="0"/>
              <a:t>Osnovna šola Bršljin</a:t>
            </a:r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D9DF849-C7B7-42D3-B519-E408708CC833}" type="slidenum">
              <a:rPr lang="sl-SI" smtClean="0"/>
              <a:pPr/>
              <a:t>‹#›</a:t>
            </a:fld>
            <a:endParaRPr lang="sl-SI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1196752"/>
            <a:ext cx="5486400" cy="367240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67A28-F499-45A0-A247-A55FC516AC33}" type="datetime1">
              <a:rPr lang="sl-SI" smtClean="0"/>
              <a:pPr/>
              <a:t>11.10.2013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Osnovna šola Bršljin</a:t>
            </a: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DF849-C7B7-42D3-B519-E408708CC83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8596" y="1196752"/>
            <a:ext cx="8229600" cy="1143000"/>
          </a:xfrm>
        </p:spPr>
        <p:txBody>
          <a:bodyPr/>
          <a:lstStyle>
            <a:lvl1pPr>
              <a:defRPr sz="3400"/>
            </a:lvl1pPr>
          </a:lstStyle>
          <a:p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348880"/>
            <a:ext cx="8229600" cy="4717069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1D77D-B3A1-4830-8293-FE0560F6A53A}" type="datetime1">
              <a:rPr lang="sl-SI" smtClean="0"/>
              <a:pPr/>
              <a:t>11.10.2013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Osnovna šola Bršljin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DF849-C7B7-42D3-B519-E408708CC83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1196752"/>
            <a:ext cx="2057400" cy="4929412"/>
          </a:xfrm>
        </p:spPr>
        <p:txBody>
          <a:bodyPr vert="eaVert"/>
          <a:lstStyle>
            <a:lvl1pPr>
              <a:defRPr sz="3400"/>
            </a:lvl1pPr>
          </a:lstStyle>
          <a:p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1196752"/>
            <a:ext cx="6019800" cy="4929412"/>
          </a:xfrm>
        </p:spPr>
        <p:txBody>
          <a:bodyPr vert="eaVert"/>
          <a:lstStyle/>
          <a:p>
            <a:pPr lvl="0"/>
            <a:r>
              <a:rPr lang="sl-SI" dirty="0" smtClean="0"/>
              <a:t>Kliknite, če želite urediti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7462-B5BD-4F80-9D56-D3628F2722CB}" type="datetime1">
              <a:rPr lang="sl-SI" smtClean="0"/>
              <a:pPr/>
              <a:t>11.10.2013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Osnovna šola Bršljin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DF849-C7B7-42D3-B519-E408708CC83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/>
          <a:lstStyle>
            <a:lvl1pPr>
              <a:defRPr sz="3400"/>
            </a:lvl1pPr>
          </a:lstStyle>
          <a:p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994137"/>
          </a:xfrm>
        </p:spPr>
        <p:txBody>
          <a:bodyPr/>
          <a:lstStyle>
            <a:lvl1pPr>
              <a:defRPr sz="2400" b="0" i="0" baseline="0"/>
            </a:lvl1pPr>
            <a:lvl2pPr>
              <a:defRPr b="0" i="0" baseline="0"/>
            </a:lvl2pPr>
          </a:lstStyle>
          <a:p>
            <a:pPr lvl="0"/>
            <a:r>
              <a:rPr lang="sl-SI" dirty="0" smtClean="0"/>
              <a:t>Kliknite, če želite urediti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35123-5FD4-4EB7-AEB9-808D70C5F2B0}" type="datetime1">
              <a:rPr lang="sl-SI" smtClean="0"/>
              <a:pPr/>
              <a:t>11.10.2013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Osnovna šola Bršljin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DF849-C7B7-42D3-B519-E408708CC83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20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dirty="0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E4EFE-06FE-4AA4-8C93-B9E39542F7DC}" type="datetime1">
              <a:rPr lang="sl-SI" smtClean="0"/>
              <a:pPr/>
              <a:t>11.10.2013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Osnovna šola Bršljin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DF849-C7B7-42D3-B519-E408708CC83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4906888" cy="1143000"/>
          </a:xfrm>
        </p:spPr>
        <p:txBody>
          <a:bodyPr/>
          <a:lstStyle>
            <a:lvl1pPr algn="l">
              <a:defRPr sz="3400" baseline="0"/>
            </a:lvl1pPr>
          </a:lstStyle>
          <a:p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2420888"/>
            <a:ext cx="4900618" cy="3125791"/>
          </a:xfrm>
        </p:spPr>
        <p:txBody>
          <a:bodyPr/>
          <a:lstStyle>
            <a:lvl1pPr>
              <a:defRPr sz="2200" baseline="0"/>
            </a:lvl1pPr>
            <a:lvl2pPr>
              <a:defRPr sz="2200" baseline="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dirty="0" smtClean="0"/>
              <a:t>Kliknite, če želite urediti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37D4-D6A6-460C-B787-51D0EE8A0739}" type="datetime1">
              <a:rPr lang="sl-SI" smtClean="0"/>
              <a:pPr/>
              <a:t>11.10.2013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Osnovna šola Bršljin</a:t>
            </a: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DF849-C7B7-42D3-B519-E408708CC83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8596" y="1196752"/>
            <a:ext cx="8229600" cy="1143000"/>
          </a:xfrm>
        </p:spPr>
        <p:txBody>
          <a:bodyPr/>
          <a:lstStyle>
            <a:lvl1pPr>
              <a:defRPr sz="3400"/>
            </a:lvl1pPr>
          </a:lstStyle>
          <a:p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2392581"/>
            <a:ext cx="4038600" cy="32686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dirty="0" smtClean="0"/>
              <a:t>Kliknite, če želite urediti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2392581"/>
            <a:ext cx="4038600" cy="32686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dirty="0" smtClean="0"/>
              <a:t>Kliknite, če želite urediti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5A58-DC67-451C-B55B-F33C64B9861D}" type="datetime1">
              <a:rPr lang="sl-SI" smtClean="0"/>
              <a:pPr/>
              <a:t>11.10.2013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Osnovna šola Bršljin</a:t>
            </a: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DF849-C7B7-42D3-B519-E408708CC83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8596" y="1196752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28596" y="250030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dirty="0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3214687"/>
            <a:ext cx="4040188" cy="29114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dirty="0" smtClean="0"/>
              <a:t>Kliknite, če želite urediti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3440" y="250030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dirty="0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7" y="3214687"/>
            <a:ext cx="4041775" cy="29114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dirty="0" smtClean="0"/>
              <a:t>Kliknite, če želite urediti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0ADDD-56F5-474F-8327-8A0BD6BED265}" type="datetime1">
              <a:rPr lang="sl-SI" smtClean="0"/>
              <a:pPr/>
              <a:t>11.10.2013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Osnovna šola Bršljin</a:t>
            </a:r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DF849-C7B7-42D3-B519-E408708CC83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000240"/>
            <a:ext cx="8229600" cy="1143000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40191-9896-4E3B-B866-5EC0E2322EE6}" type="datetime1">
              <a:rPr lang="sl-SI" smtClean="0"/>
              <a:pPr/>
              <a:t>11.10.2013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Osnovna šola Bršljin</a:t>
            </a:r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DF849-C7B7-42D3-B519-E408708CC83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5F0F-6021-434D-BCBA-3CA52116D7A1}" type="datetime1">
              <a:rPr lang="sl-SI" smtClean="0"/>
              <a:pPr/>
              <a:t>11.10.2013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Osnovna šola Bršljin</a:t>
            </a:r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DF849-C7B7-42D3-B519-E408708CC83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2" y="1714488"/>
            <a:ext cx="3008313" cy="78581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1700808"/>
            <a:ext cx="5111750" cy="44253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2" y="2571745"/>
            <a:ext cx="3008313" cy="35544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dirty="0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C348A-0823-4452-B48B-3971C5FB77C8}" type="datetime1">
              <a:rPr lang="sl-SI" smtClean="0"/>
              <a:pPr/>
              <a:t>11.10.2013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Osnovna šola Bršljin</a:t>
            </a: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DF849-C7B7-42D3-B519-E408708CC83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3071812"/>
            <a:ext cx="8229600" cy="3994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dirty="0" smtClean="0"/>
              <a:t>Kliknite, če želite urediti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8BE0D04-A5C3-45D0-AF27-9DFBD075275F}" type="datetime1">
              <a:rPr lang="sl-SI" smtClean="0"/>
              <a:pPr/>
              <a:t>11.10.2013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sl-SI" dirty="0" smtClean="0"/>
              <a:t>Osnovna šola Bršljin</a:t>
            </a:r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D9DF849-C7B7-42D3-B519-E408708CC833}" type="slidenum">
              <a:rPr lang="sl-SI" smtClean="0"/>
              <a:pPr/>
              <a:t>‹#›</a:t>
            </a:fld>
            <a:endParaRPr lang="sl-S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8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b="0" i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200" b="0" i="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os-brsljin.si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773238"/>
            <a:ext cx="7772400" cy="1470025"/>
          </a:xfrm>
        </p:spPr>
        <p:txBody>
          <a:bodyPr/>
          <a:lstStyle/>
          <a:p>
            <a:r>
              <a:rPr lang="sl-SI" altLang="sl-SI" sz="3600" dirty="0"/>
              <a:t/>
            </a:r>
            <a:br>
              <a:rPr lang="sl-SI" altLang="sl-SI" sz="3600" dirty="0"/>
            </a:br>
            <a:endParaRPr lang="sl-SI" altLang="sl-SI" sz="3600" dirty="0"/>
          </a:p>
        </p:txBody>
      </p:sp>
      <p:pic>
        <p:nvPicPr>
          <p:cNvPr id="1026" name="Picture 2" descr="\\hyper\ucitelji\metulja\My Documents\My Pictures\slika_šole_mil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43" y="1772816"/>
            <a:ext cx="864096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6084168" y="1268760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err="1" smtClean="0">
                <a:hlinkClick r:id="rId4"/>
              </a:rPr>
              <a:t>www.os</a:t>
            </a:r>
            <a:r>
              <a:rPr lang="sl-SI" b="1" dirty="0" smtClean="0">
                <a:hlinkClick r:id="rId4"/>
              </a:rPr>
              <a:t>-</a:t>
            </a:r>
            <a:r>
              <a:rPr lang="sl-SI" b="1" dirty="0" err="1" smtClean="0">
                <a:hlinkClick r:id="rId4"/>
              </a:rPr>
              <a:t>brsljin.si</a:t>
            </a:r>
            <a:endParaRPr lang="sl-SI" b="1" dirty="0" smtClean="0"/>
          </a:p>
          <a:p>
            <a:r>
              <a:rPr lang="sl-SI" b="1" dirty="0" err="1"/>
              <a:t>m</a:t>
            </a:r>
            <a:r>
              <a:rPr lang="sl-SI" b="1" dirty="0" err="1" smtClean="0"/>
              <a:t>etka.ursic@brsljin.si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23278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200" dirty="0"/>
              <a:t>DEJAVNOSTI ZA IZBOLJŠANJE  </a:t>
            </a:r>
            <a:r>
              <a:rPr lang="sl-SI" altLang="sl-SI" sz="3200" dirty="0" smtClean="0"/>
              <a:t>KLIME</a:t>
            </a:r>
            <a:endParaRPr lang="sl-SI" altLang="sl-SI" sz="3600" dirty="0"/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2420888"/>
            <a:ext cx="8712968" cy="3994137"/>
          </a:xfrm>
        </p:spPr>
        <p:txBody>
          <a:bodyPr>
            <a:normAutofit/>
          </a:bodyPr>
          <a:lstStyle/>
          <a:p>
            <a:r>
              <a:rPr lang="sl-SI" altLang="sl-SI" sz="2800" b="1" dirty="0"/>
              <a:t>POGLOBLJENO SODELOVANJE </a:t>
            </a:r>
            <a:r>
              <a:rPr lang="sl-SI" altLang="sl-SI" sz="2800" b="1" dirty="0" smtClean="0"/>
              <a:t>ZNOTRAJ ŠOLE, Z DOMOM IN </a:t>
            </a:r>
            <a:r>
              <a:rPr lang="sl-SI" altLang="sl-SI" sz="2800" b="1" dirty="0"/>
              <a:t>S ŠIRŠO </a:t>
            </a:r>
            <a:r>
              <a:rPr lang="sl-SI" altLang="sl-SI" sz="2800" b="1" dirty="0" smtClean="0"/>
              <a:t>SKUPNOSTJO</a:t>
            </a:r>
          </a:p>
          <a:p>
            <a:pPr>
              <a:buNone/>
            </a:pPr>
            <a:endParaRPr lang="sl-SI" altLang="sl-SI" sz="900" b="1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sl-SI" altLang="sl-SI" sz="2800" b="1" dirty="0"/>
              <a:t>OBVEŠČANJE O DOGODKIH V ŠOLI (</a:t>
            </a:r>
            <a:r>
              <a:rPr lang="sl-SI" altLang="sl-SI" sz="2800" b="1" dirty="0" err="1"/>
              <a:t>obveščevalnik</a:t>
            </a:r>
            <a:r>
              <a:rPr lang="sl-SI" altLang="sl-SI" sz="2800" b="1" dirty="0"/>
              <a:t> in JD</a:t>
            </a:r>
            <a:r>
              <a:rPr lang="sl-SI" altLang="sl-SI" sz="2800" b="1" dirty="0" smtClean="0"/>
              <a:t>)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sl-SI" altLang="sl-SI" sz="900" b="1" dirty="0" smtClean="0"/>
          </a:p>
          <a:p>
            <a:r>
              <a:rPr lang="sl-SI" altLang="sl-SI" sz="2800" b="1" dirty="0" smtClean="0"/>
              <a:t>SOBIVANJE, ODGOVORNOST, SOCIALNE VEŠČINE</a:t>
            </a:r>
          </a:p>
          <a:p>
            <a:r>
              <a:rPr lang="sl-SI" altLang="sl-SI" sz="2800" b="1" dirty="0" smtClean="0"/>
              <a:t>SODELOVANJE S POLICIJO, CSD, ZD NM, INŠPEKTORATI</a:t>
            </a:r>
            <a:endParaRPr lang="sl-SI" altLang="sl-SI" sz="2800" b="1" dirty="0"/>
          </a:p>
        </p:txBody>
      </p:sp>
    </p:spTree>
    <p:extLst>
      <p:ext uri="{BB962C8B-B14F-4D97-AF65-F5344CB8AC3E}">
        <p14:creationId xmlns:p14="http://schemas.microsoft.com/office/powerpoint/2010/main" val="191806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grada vsebine 6" descr="_MG_49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268759"/>
            <a:ext cx="7488832" cy="4994993"/>
          </a:xfrm>
        </p:spPr>
      </p:pic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Osnovna šola Bršljin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DF849-C7B7-42D3-B519-E408708CC833}" type="slidenum">
              <a:rPr lang="sl-SI" smtClean="0"/>
              <a:pPr/>
              <a:t>11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556792"/>
            <a:ext cx="8461375" cy="1143000"/>
          </a:xfrm>
        </p:spPr>
        <p:txBody>
          <a:bodyPr/>
          <a:lstStyle/>
          <a:p>
            <a:r>
              <a:rPr lang="sl-SI" altLang="sl-SI" sz="4000" dirty="0"/>
              <a:t>KJE VIDIMO POZITIVNE PREMIKE?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2852936"/>
            <a:ext cx="8640960" cy="3096344"/>
          </a:xfrm>
        </p:spPr>
        <p:txBody>
          <a:bodyPr>
            <a:normAutofit/>
          </a:bodyPr>
          <a:lstStyle/>
          <a:p>
            <a:pPr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sl-SI" altLang="sl-SI" b="1" dirty="0">
                <a:latin typeface="Arial Unicode MS" pitchFamily="34" charset="-128"/>
              </a:rPr>
              <a:t>VZPOSTAVLJEN JE SODELOVALEN DIALOG</a:t>
            </a:r>
          </a:p>
          <a:p>
            <a:pPr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sl-SI" altLang="sl-SI" b="1" dirty="0">
                <a:latin typeface="Arial Unicode MS" pitchFamily="34" charset="-128"/>
              </a:rPr>
              <a:t>NADGRAJUJE SE STROKOVNOST UČITELJSKEGA </a:t>
            </a:r>
            <a:r>
              <a:rPr lang="sl-SI" altLang="sl-SI" b="1" dirty="0" smtClean="0">
                <a:latin typeface="Arial Unicode MS" pitchFamily="34" charset="-128"/>
              </a:rPr>
              <a:t>ZBORA </a:t>
            </a:r>
          </a:p>
          <a:p>
            <a:pPr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</a:pPr>
            <a:endParaRPr lang="sl-SI" altLang="sl-SI" sz="900" b="1" dirty="0">
              <a:latin typeface="Arial Unicode MS" pitchFamily="34" charset="-128"/>
            </a:endParaRPr>
          </a:p>
          <a:p>
            <a:pPr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sl-SI" altLang="sl-SI" b="1" dirty="0">
                <a:latin typeface="Arial Unicode MS" pitchFamily="34" charset="-128"/>
              </a:rPr>
              <a:t>V RAZREŠEVANJE ROMSKE </a:t>
            </a:r>
            <a:r>
              <a:rPr lang="sl-SI" altLang="sl-SI" b="1" dirty="0" smtClean="0">
                <a:latin typeface="Arial Unicode MS" pitchFamily="34" charset="-128"/>
              </a:rPr>
              <a:t>TEMATIKE </a:t>
            </a:r>
            <a:r>
              <a:rPr lang="sl-SI" altLang="sl-SI" b="1" dirty="0">
                <a:latin typeface="Arial Unicode MS" pitchFamily="34" charset="-128"/>
              </a:rPr>
              <a:t>SO SE VKLJUČILE TUDI DRUGE </a:t>
            </a:r>
            <a:r>
              <a:rPr lang="sl-SI" altLang="sl-SI" b="1" dirty="0" smtClean="0">
                <a:latin typeface="Arial Unicode MS" pitchFamily="34" charset="-128"/>
              </a:rPr>
              <a:t>INSTITUCIJE</a:t>
            </a:r>
            <a:endParaRPr lang="sl-SI" altLang="sl-SI" b="1" dirty="0">
              <a:latin typeface="Arial Unicode MS" pitchFamily="34" charset="-128"/>
            </a:endParaRPr>
          </a:p>
          <a:p>
            <a:pPr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sl-SI" altLang="sl-SI" b="1" dirty="0">
                <a:latin typeface="Arial Unicode MS" pitchFamily="34" charset="-128"/>
              </a:rPr>
              <a:t>SPREMINJA SE ODNOS ROMSKIH STARŠEV DO </a:t>
            </a:r>
            <a:r>
              <a:rPr lang="sl-SI" altLang="sl-SI" b="1" dirty="0" smtClean="0">
                <a:latin typeface="Arial Unicode MS" pitchFamily="34" charset="-128"/>
              </a:rPr>
              <a:t>ŠOLE</a:t>
            </a:r>
          </a:p>
          <a:p>
            <a:pPr>
              <a:lnSpc>
                <a:spcPct val="70000"/>
              </a:lnSpc>
            </a:pPr>
            <a:endParaRPr lang="sl-SI" altLang="sl-SI" dirty="0">
              <a:latin typeface="Arial Unicode MS" pitchFamily="34" charset="-128"/>
            </a:endParaRPr>
          </a:p>
          <a:p>
            <a:pPr>
              <a:lnSpc>
                <a:spcPct val="70000"/>
              </a:lnSpc>
            </a:pPr>
            <a:endParaRPr lang="sl-SI" altLang="sl-SI" dirty="0">
              <a:latin typeface="Arial Unicode MS" pitchFamily="34" charset="-128"/>
            </a:endParaRPr>
          </a:p>
          <a:p>
            <a:pPr lvl="1"/>
            <a:endParaRPr lang="sl-SI" altLang="sl-SI" sz="2400" dirty="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649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35123-5FD4-4EB7-AEB9-808D70C5F2B0}" type="datetime1">
              <a:rPr lang="sl-SI" smtClean="0"/>
              <a:pPr/>
              <a:t>11.10.2013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Osnovna šola Bršljin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DF849-C7B7-42D3-B519-E408708CC833}" type="slidenum">
              <a:rPr lang="sl-SI" smtClean="0"/>
              <a:pPr/>
              <a:t>13</a:t>
            </a:fld>
            <a:endParaRPr lang="sl-SI"/>
          </a:p>
        </p:txBody>
      </p:sp>
      <p:pic>
        <p:nvPicPr>
          <p:cNvPr id="7" name="Ograda vsebine 6" descr="IMG_25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340768"/>
            <a:ext cx="7715725" cy="5146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860032" y="0"/>
            <a:ext cx="3312368" cy="998984"/>
          </a:xfrm>
        </p:spPr>
        <p:txBody>
          <a:bodyPr/>
          <a:lstStyle/>
          <a:p>
            <a:r>
              <a:rPr lang="sl-SI" altLang="sl-SI" dirty="0"/>
              <a:t>KAKO NAPREJ?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340768"/>
            <a:ext cx="8229600" cy="495801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l-SI" altLang="sl-SI" b="1" dirty="0" smtClean="0"/>
              <a:t>OHRANITI /</a:t>
            </a:r>
            <a:r>
              <a:rPr lang="sl-SI" altLang="sl-SI" sz="2400" b="1" dirty="0" smtClean="0"/>
              <a:t> </a:t>
            </a:r>
            <a:r>
              <a:rPr lang="sl-SI" altLang="sl-SI" sz="2400" b="1" dirty="0"/>
              <a:t>POVEČATI DODATNO STROKOVNO POMOČ ROMSKIM UČENCEM </a:t>
            </a:r>
            <a:endParaRPr lang="sl-SI" altLang="sl-SI" sz="2400" b="1" dirty="0" smtClean="0"/>
          </a:p>
          <a:p>
            <a:pPr>
              <a:lnSpc>
                <a:spcPct val="90000"/>
              </a:lnSpc>
            </a:pPr>
            <a:endParaRPr lang="sl-SI" altLang="sl-SI" sz="800" b="1" dirty="0" smtClean="0"/>
          </a:p>
          <a:p>
            <a:pPr>
              <a:lnSpc>
                <a:spcPct val="90000"/>
              </a:lnSpc>
            </a:pPr>
            <a:r>
              <a:rPr lang="sl-SI" altLang="sl-SI" b="1" dirty="0" smtClean="0"/>
              <a:t>RAZPOREDITEV </a:t>
            </a:r>
            <a:r>
              <a:rPr lang="sl-SI" altLang="sl-SI" b="1" dirty="0"/>
              <a:t>POPULACIJE PO VSEH MESTNIH </a:t>
            </a:r>
            <a:r>
              <a:rPr lang="sl-SI" altLang="sl-SI" b="1" dirty="0" smtClean="0"/>
              <a:t>ŠOLAH</a:t>
            </a:r>
          </a:p>
          <a:p>
            <a:pPr marL="0" indent="0">
              <a:lnSpc>
                <a:spcPct val="90000"/>
              </a:lnSpc>
              <a:buNone/>
            </a:pPr>
            <a:endParaRPr lang="sl-SI" altLang="sl-SI" sz="800" b="1" dirty="0" smtClean="0"/>
          </a:p>
          <a:p>
            <a:pPr>
              <a:lnSpc>
                <a:spcPct val="90000"/>
              </a:lnSpc>
            </a:pPr>
            <a:r>
              <a:rPr lang="sl-SI" altLang="sl-SI" b="1" dirty="0" smtClean="0"/>
              <a:t>VEČJA VKLJUČITEV V PREDŠOLSKO VZGOJO</a:t>
            </a:r>
            <a:endParaRPr lang="sl-SI" altLang="sl-SI" b="1" dirty="0"/>
          </a:p>
          <a:p>
            <a:pPr marL="0" indent="0">
              <a:lnSpc>
                <a:spcPct val="90000"/>
              </a:lnSpc>
              <a:buNone/>
            </a:pPr>
            <a:endParaRPr lang="sl-SI" altLang="sl-SI" sz="800" b="1" dirty="0"/>
          </a:p>
          <a:p>
            <a:pPr>
              <a:lnSpc>
                <a:spcPct val="90000"/>
              </a:lnSpc>
            </a:pPr>
            <a:r>
              <a:rPr lang="sl-SI" altLang="sl-SI" sz="2400" b="1" dirty="0"/>
              <a:t>PRISOTNOST IN SODELOVANJE ROMSKIH INSTITUCIJ TER PREDSTAVNIKOV NEVLADNIH ORGANIZACIJ V  NASELJU ŽABJAK – BREZJE</a:t>
            </a:r>
          </a:p>
          <a:p>
            <a:pPr>
              <a:lnSpc>
                <a:spcPct val="90000"/>
              </a:lnSpc>
            </a:pPr>
            <a:endParaRPr lang="sl-SI" altLang="sl-SI" sz="800" b="1" dirty="0"/>
          </a:p>
          <a:p>
            <a:pPr>
              <a:lnSpc>
                <a:spcPct val="90000"/>
              </a:lnSpc>
            </a:pPr>
            <a:r>
              <a:rPr lang="sl-SI" altLang="sl-SI" sz="2400" b="1" dirty="0"/>
              <a:t>VEČJA ANGAŽIRANOST IN KOORDINACIJA MED MINISTRSTVI ZA IZBOLJŠANJE STANJA V NASELJU ŽABJAK – </a:t>
            </a:r>
            <a:r>
              <a:rPr lang="sl-SI" altLang="sl-SI" sz="2400" b="1" dirty="0" smtClean="0"/>
              <a:t>BREZJE IN V OŠ BRŠLJIN</a:t>
            </a:r>
          </a:p>
          <a:p>
            <a:pPr marL="0" indent="0">
              <a:lnSpc>
                <a:spcPct val="90000"/>
              </a:lnSpc>
              <a:buNone/>
            </a:pPr>
            <a:endParaRPr lang="sl-SI" altLang="sl-SI" sz="2400" b="1" dirty="0" smtClean="0"/>
          </a:p>
          <a:p>
            <a:pPr>
              <a:lnSpc>
                <a:spcPct val="90000"/>
              </a:lnSpc>
              <a:buFontTx/>
              <a:buNone/>
            </a:pPr>
            <a:endParaRPr lang="sl-SI" altLang="sl-SI" sz="2400" b="1" dirty="0"/>
          </a:p>
        </p:txBody>
      </p:sp>
    </p:spTree>
    <p:extLst>
      <p:ext uri="{BB962C8B-B14F-4D97-AF65-F5344CB8AC3E}">
        <p14:creationId xmlns:p14="http://schemas.microsoft.com/office/powerpoint/2010/main" val="92347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5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5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7" name="Picture 5" descr="Slika 0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" y="1268760"/>
            <a:ext cx="8137525" cy="518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jeZBesedilom 2"/>
          <p:cNvSpPr txBox="1"/>
          <p:nvPr/>
        </p:nvSpPr>
        <p:spPr>
          <a:xfrm>
            <a:off x="2915816" y="260648"/>
            <a:ext cx="6120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b="1" dirty="0" smtClean="0">
                <a:latin typeface="Arial Black" pitchFamily="34" charset="0"/>
              </a:rPr>
              <a:t>            Smer je prava, </a:t>
            </a:r>
          </a:p>
          <a:p>
            <a:pPr algn="r"/>
            <a:r>
              <a:rPr lang="sl-SI" sz="2000" b="1" dirty="0" smtClean="0">
                <a:latin typeface="Arial Black" pitchFamily="34" charset="0"/>
              </a:rPr>
              <a:t>z malimi koraki smo in bomo prehodili dolgo pot</a:t>
            </a:r>
            <a:r>
              <a:rPr lang="sl-SI" sz="2000" b="1" dirty="0" smtClean="0"/>
              <a:t>.</a:t>
            </a:r>
            <a:endParaRPr lang="sl-SI" sz="2000" b="1" dirty="0"/>
          </a:p>
        </p:txBody>
      </p:sp>
    </p:spTree>
    <p:extLst>
      <p:ext uri="{BB962C8B-B14F-4D97-AF65-F5344CB8AC3E}">
        <p14:creationId xmlns:p14="http://schemas.microsoft.com/office/powerpoint/2010/main" val="298409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7944" y="0"/>
            <a:ext cx="3816351" cy="792163"/>
          </a:xfrm>
        </p:spPr>
        <p:txBody>
          <a:bodyPr/>
          <a:lstStyle/>
          <a:p>
            <a:r>
              <a:rPr lang="sl-SI" altLang="sl-SI" sz="3600" dirty="0"/>
              <a:t>NASELJE</a:t>
            </a:r>
          </a:p>
        </p:txBody>
      </p:sp>
      <p:pic>
        <p:nvPicPr>
          <p:cNvPr id="101409" name="Picture 33" descr="barak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7355354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81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7" name="Picture 34" descr="IMG_000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7128792" cy="534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jeZBesedilom 2"/>
          <p:cNvSpPr txBox="1"/>
          <p:nvPr/>
        </p:nvSpPr>
        <p:spPr>
          <a:xfrm>
            <a:off x="4283968" y="6309320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Povprečna bivanjska enota v naselju.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1513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411" name="Picture 35" descr="IMG_575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88639"/>
            <a:ext cx="4932240" cy="657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66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25" name="Picture 9" descr="IMG_579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7416800" cy="485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1129503" y="6017168"/>
            <a:ext cx="705678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 smtClean="0"/>
              <a:t>Brezje 12, leta 2008 je bilo na tem naslovu prijavljenih 54 naših učencev.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030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204864"/>
            <a:ext cx="8080375" cy="1512167"/>
          </a:xfrm>
        </p:spPr>
        <p:txBody>
          <a:bodyPr/>
          <a:lstStyle/>
          <a:p>
            <a:r>
              <a:rPr lang="sl-SI" altLang="sl-SI" sz="3200" dirty="0">
                <a:latin typeface="Arial Unicode MS" pitchFamily="34" charset="-128"/>
              </a:rPr>
              <a:t>INOVACIJSKI PROJEKT</a:t>
            </a:r>
            <a:br>
              <a:rPr lang="sl-SI" altLang="sl-SI" sz="3200" dirty="0">
                <a:latin typeface="Arial Unicode MS" pitchFamily="34" charset="-128"/>
              </a:rPr>
            </a:br>
            <a:r>
              <a:rPr lang="sl-SI" altLang="sl-SI" sz="3200" dirty="0">
                <a:latin typeface="Arial Unicode MS" pitchFamily="34" charset="-128"/>
              </a:rPr>
              <a:t/>
            </a:r>
            <a:br>
              <a:rPr lang="sl-SI" altLang="sl-SI" sz="3200" dirty="0">
                <a:latin typeface="Arial Unicode MS" pitchFamily="34" charset="-128"/>
              </a:rPr>
            </a:br>
            <a:r>
              <a:rPr lang="sl-SI" altLang="sl-SI" sz="3200" b="1" dirty="0">
                <a:latin typeface="Arial Unicode MS" pitchFamily="34" charset="-128"/>
              </a:rPr>
              <a:t>MODEL UČINKOVITEGA UČENJA IN POUČEVANJA ZA DVIG UČNE USPEŠNOSTI POSAMEZNEGA UČENCA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4653136"/>
            <a:ext cx="8636000" cy="1728068"/>
          </a:xfrm>
        </p:spPr>
        <p:txBody>
          <a:bodyPr/>
          <a:lstStyle/>
          <a:p>
            <a:r>
              <a:rPr lang="sl-SI" altLang="sl-SI" b="1" dirty="0">
                <a:latin typeface="Arial Unicode MS" pitchFamily="34" charset="-128"/>
              </a:rPr>
              <a:t>CILJI</a:t>
            </a:r>
          </a:p>
          <a:p>
            <a:pPr lvl="1"/>
            <a:r>
              <a:rPr lang="sl-SI" altLang="sl-SI" b="1" dirty="0">
                <a:latin typeface="Arial Unicode MS" pitchFamily="34" charset="-128"/>
              </a:rPr>
              <a:t>POVEČANJE OBISKA ROMSKIH UČENCEV</a:t>
            </a:r>
          </a:p>
          <a:p>
            <a:pPr lvl="1"/>
            <a:r>
              <a:rPr lang="sl-SI" altLang="sl-SI" b="1" dirty="0">
                <a:latin typeface="Arial Unicode MS" pitchFamily="34" charset="-128"/>
              </a:rPr>
              <a:t>DVIG  UČNE USPEŠNOSTI POSAMEZNEGA UČENCA</a:t>
            </a:r>
          </a:p>
          <a:p>
            <a:pPr lvl="1"/>
            <a:r>
              <a:rPr lang="sl-SI" altLang="sl-SI" b="1" dirty="0">
                <a:latin typeface="Arial Unicode MS" pitchFamily="34" charset="-128"/>
              </a:rPr>
              <a:t>IZBOLJŠANJE KLIME</a:t>
            </a:r>
          </a:p>
          <a:p>
            <a:pPr>
              <a:buFontTx/>
              <a:buNone/>
            </a:pPr>
            <a:endParaRPr lang="sl-SI" altLang="sl-SI" b="1" dirty="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391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/>
              <a:t>DEJAVNOSTI ZA IZBOLJŠAN  OBISK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132856"/>
            <a:ext cx="8820150" cy="4453954"/>
          </a:xfrm>
        </p:spPr>
        <p:txBody>
          <a:bodyPr>
            <a:normAutofit/>
          </a:bodyPr>
          <a:lstStyle/>
          <a:p>
            <a:pPr lvl="1">
              <a:lnSpc>
                <a:spcPct val="80000"/>
              </a:lnSpc>
              <a:buFontTx/>
              <a:buChar char="•"/>
            </a:pPr>
            <a:r>
              <a:rPr lang="sl-SI" altLang="sl-SI" sz="3200" dirty="0"/>
              <a:t>UVEDBA ŠOLSKEGA AVTOBUSA </a:t>
            </a:r>
            <a:r>
              <a:rPr lang="sl-SI" altLang="sl-SI" sz="3200" dirty="0" smtClean="0"/>
              <a:t>S SPREMSTVOM</a:t>
            </a:r>
            <a:endParaRPr lang="sl-SI" altLang="sl-SI" sz="3200" dirty="0"/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sl-SI" altLang="sl-SI" sz="3200" dirty="0" smtClean="0"/>
              <a:t>OBISKI </a:t>
            </a:r>
            <a:r>
              <a:rPr lang="sl-SI" altLang="sl-SI" sz="3200" dirty="0"/>
              <a:t>STROKOVNIH </a:t>
            </a:r>
            <a:r>
              <a:rPr lang="sl-SI" altLang="sl-SI" sz="3200" dirty="0" smtClean="0"/>
              <a:t>DELAVCEV IN JAVNE DELAVKE </a:t>
            </a:r>
            <a:r>
              <a:rPr lang="sl-SI" altLang="sl-SI" sz="3200" dirty="0"/>
              <a:t>NA DOMU 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sl-SI" altLang="sl-SI" sz="3200" dirty="0" smtClean="0"/>
              <a:t>DELO </a:t>
            </a:r>
            <a:r>
              <a:rPr lang="sl-SI" altLang="sl-SI" sz="3200" dirty="0"/>
              <a:t>S STARŠI V </a:t>
            </a:r>
            <a:r>
              <a:rPr lang="sl-SI" altLang="sl-SI" sz="3200" dirty="0" smtClean="0"/>
              <a:t>ŠOLI IN NASELJU</a:t>
            </a:r>
            <a:endParaRPr lang="sl-SI" altLang="sl-SI" sz="3200" dirty="0"/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sl-SI" altLang="sl-SI" sz="3200" dirty="0" smtClean="0"/>
              <a:t>INTERESNE DEJAVNOSTI, IZBIRNI PREDMETI IN DRUŽABNA SREČANJA</a:t>
            </a:r>
            <a:endParaRPr lang="sl-SI" altLang="sl-SI" sz="3200" dirty="0"/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sl-SI" altLang="sl-SI" sz="3200" dirty="0" smtClean="0"/>
              <a:t>PRIJAVA </a:t>
            </a:r>
            <a:r>
              <a:rPr lang="sl-SI" altLang="sl-SI" sz="3200" dirty="0"/>
              <a:t>NA </a:t>
            </a:r>
            <a:r>
              <a:rPr lang="sl-SI" altLang="sl-SI" sz="3200" dirty="0" smtClean="0"/>
              <a:t>CSD, INŠPEKTORAT IN ZDRAVSTVENO </a:t>
            </a:r>
            <a:r>
              <a:rPr lang="sl-SI" altLang="sl-SI" sz="3200" dirty="0"/>
              <a:t>SLUŽBO</a:t>
            </a:r>
          </a:p>
          <a:p>
            <a:pPr lvl="1">
              <a:lnSpc>
                <a:spcPct val="80000"/>
              </a:lnSpc>
              <a:buFontTx/>
              <a:buChar char="•"/>
            </a:pPr>
            <a:endParaRPr lang="sl-SI" altLang="sl-SI" sz="3200" dirty="0"/>
          </a:p>
          <a:p>
            <a:pPr marL="457200" lvl="1" indent="0">
              <a:lnSpc>
                <a:spcPct val="80000"/>
              </a:lnSpc>
              <a:buNone/>
            </a:pPr>
            <a:endParaRPr lang="sl-SI" altLang="sl-SI" sz="3200" dirty="0"/>
          </a:p>
          <a:p>
            <a:pPr lvl="1">
              <a:lnSpc>
                <a:spcPct val="80000"/>
              </a:lnSpc>
              <a:buFontTx/>
              <a:buNone/>
            </a:pPr>
            <a:endParaRPr lang="sl-SI" altLang="sl-SI" sz="3200" dirty="0"/>
          </a:p>
        </p:txBody>
      </p:sp>
    </p:spTree>
    <p:extLst>
      <p:ext uri="{BB962C8B-B14F-4D97-AF65-F5344CB8AC3E}">
        <p14:creationId xmlns:p14="http://schemas.microsoft.com/office/powerpoint/2010/main" val="304540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9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9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9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9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268760"/>
            <a:ext cx="8229600" cy="783233"/>
          </a:xfrm>
        </p:spPr>
        <p:txBody>
          <a:bodyPr/>
          <a:lstStyle/>
          <a:p>
            <a:r>
              <a:rPr lang="sl-SI" altLang="sl-SI" sz="4000" dirty="0"/>
              <a:t>DEJAVNOSTI ZA BOLJŠI  USPEH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916832"/>
            <a:ext cx="8497639" cy="4536504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spcBef>
                <a:spcPct val="0"/>
              </a:spcBef>
              <a:spcAft>
                <a:spcPts val="700"/>
              </a:spcAft>
            </a:pPr>
            <a:r>
              <a:rPr lang="sl-SI" altLang="sl-SI" sz="1800" b="1" dirty="0">
                <a:latin typeface="Arial Unicode MS" pitchFamily="34" charset="-128"/>
              </a:rPr>
              <a:t>METODIČNO-DIDAKTIČNO IZPOPOLNJEVANJE STROKOVNIH DELAVCEV</a:t>
            </a:r>
          </a:p>
          <a:p>
            <a:pPr>
              <a:lnSpc>
                <a:spcPct val="170000"/>
              </a:lnSpc>
              <a:spcBef>
                <a:spcPct val="0"/>
              </a:spcBef>
              <a:spcAft>
                <a:spcPts val="700"/>
              </a:spcAft>
            </a:pPr>
            <a:r>
              <a:rPr lang="sl-SI" altLang="sl-SI" sz="1800" b="1" dirty="0" smtClean="0">
                <a:latin typeface="Arial Unicode MS" pitchFamily="34" charset="-128"/>
              </a:rPr>
              <a:t>SPROTNA </a:t>
            </a:r>
            <a:r>
              <a:rPr lang="sl-SI" altLang="sl-SI" sz="1800" b="1" dirty="0">
                <a:latin typeface="Arial Unicode MS" pitchFamily="34" charset="-128"/>
              </a:rPr>
              <a:t>EVALVACIJA IN SAMOEVALVACIJA POUKA </a:t>
            </a:r>
            <a:endParaRPr lang="sl-SI" altLang="sl-SI" sz="1800" b="1" dirty="0" smtClean="0">
              <a:latin typeface="Arial Unicode MS" pitchFamily="34" charset="-128"/>
            </a:endParaRPr>
          </a:p>
          <a:p>
            <a:pPr>
              <a:lnSpc>
                <a:spcPct val="170000"/>
              </a:lnSpc>
              <a:spcBef>
                <a:spcPct val="0"/>
              </a:spcBef>
              <a:spcAft>
                <a:spcPts val="700"/>
              </a:spcAft>
            </a:pPr>
            <a:r>
              <a:rPr lang="sl-SI" altLang="sl-SI" sz="1800" b="1" dirty="0" smtClean="0">
                <a:latin typeface="Arial Unicode MS" pitchFamily="34" charset="-128"/>
              </a:rPr>
              <a:t>USMERJENO </a:t>
            </a:r>
            <a:r>
              <a:rPr lang="sl-SI" altLang="sl-SI" sz="1800" b="1" dirty="0">
                <a:latin typeface="Arial Unicode MS" pitchFamily="34" charset="-128"/>
              </a:rPr>
              <a:t>DELOVANJE ŠOLSKIH </a:t>
            </a:r>
            <a:r>
              <a:rPr lang="sl-SI" altLang="sl-SI" sz="1800" b="1" dirty="0" smtClean="0">
                <a:latin typeface="Arial Unicode MS" pitchFamily="34" charset="-128"/>
              </a:rPr>
              <a:t>AKTIVOV, TIMOV V ŠOLI IN IZVEN</a:t>
            </a:r>
            <a:endParaRPr lang="sl-SI" altLang="sl-SI" sz="1800" b="1" dirty="0">
              <a:latin typeface="Arial Unicode MS" pitchFamily="34" charset="-128"/>
            </a:endParaRPr>
          </a:p>
          <a:p>
            <a:pPr>
              <a:lnSpc>
                <a:spcPct val="170000"/>
              </a:lnSpc>
              <a:spcBef>
                <a:spcPct val="0"/>
              </a:spcBef>
              <a:spcAft>
                <a:spcPts val="700"/>
              </a:spcAft>
            </a:pPr>
            <a:r>
              <a:rPr lang="sl-SI" altLang="sl-SI" sz="1800" b="1" dirty="0" smtClean="0">
                <a:latin typeface="Arial Unicode MS" pitchFamily="34" charset="-128"/>
              </a:rPr>
              <a:t>AKTIVNOSTI ZA </a:t>
            </a:r>
            <a:r>
              <a:rPr lang="sl-SI" altLang="sl-SI" sz="1800" b="1" dirty="0">
                <a:latin typeface="Arial Unicode MS" pitchFamily="34" charset="-128"/>
              </a:rPr>
              <a:t>OSEBNOSTNO RAST </a:t>
            </a:r>
            <a:r>
              <a:rPr lang="sl-SI" altLang="sl-SI" sz="1800" b="1" dirty="0" smtClean="0">
                <a:latin typeface="Arial Unicode MS" pitchFamily="34" charset="-128"/>
              </a:rPr>
              <a:t>POSAMEZNIKA (</a:t>
            </a:r>
            <a:r>
              <a:rPr lang="sl-SI" altLang="sl-SI" sz="1800" b="1" dirty="0" err="1" smtClean="0">
                <a:latin typeface="Arial Unicode MS" pitchFamily="34" charset="-128"/>
              </a:rPr>
              <a:t>Uč</a:t>
            </a:r>
            <a:r>
              <a:rPr lang="sl-SI" altLang="sl-SI" sz="1800" b="1" dirty="0" smtClean="0">
                <a:latin typeface="Arial Unicode MS" pitchFamily="34" charset="-128"/>
              </a:rPr>
              <a:t> in </a:t>
            </a:r>
            <a:r>
              <a:rPr lang="sl-SI" altLang="sl-SI" sz="1800" b="1" dirty="0" err="1" smtClean="0">
                <a:latin typeface="Arial Unicode MS" pitchFamily="34" charset="-128"/>
              </a:rPr>
              <a:t>uč</a:t>
            </a:r>
            <a:r>
              <a:rPr lang="sl-SI" altLang="sl-SI" sz="1800" b="1" dirty="0" smtClean="0">
                <a:latin typeface="Arial Unicode MS" pitchFamily="34" charset="-128"/>
              </a:rPr>
              <a:t>)</a:t>
            </a:r>
            <a:endParaRPr lang="sl-SI" altLang="sl-SI" sz="1800" b="1" dirty="0">
              <a:latin typeface="Arial Unicode MS" pitchFamily="34" charset="-128"/>
            </a:endParaRPr>
          </a:p>
          <a:p>
            <a:pPr>
              <a:lnSpc>
                <a:spcPct val="170000"/>
              </a:lnSpc>
              <a:spcBef>
                <a:spcPct val="0"/>
              </a:spcBef>
              <a:spcAft>
                <a:spcPts val="700"/>
              </a:spcAft>
            </a:pPr>
            <a:r>
              <a:rPr lang="sl-SI" altLang="sl-SI" sz="1800" b="1" dirty="0">
                <a:latin typeface="Arial Unicode MS" pitchFamily="34" charset="-128"/>
              </a:rPr>
              <a:t>DODATNA STROKOVNA POMOČ </a:t>
            </a:r>
            <a:r>
              <a:rPr lang="sl-SI" altLang="sl-SI" sz="1800" b="1" dirty="0" smtClean="0">
                <a:latin typeface="Arial Unicode MS" pitchFamily="34" charset="-128"/>
              </a:rPr>
              <a:t>UČENCEM (ISDP)</a:t>
            </a:r>
            <a:endParaRPr lang="sl-SI" altLang="sl-SI" sz="1800" b="1" dirty="0">
              <a:latin typeface="Arial Unicode MS" pitchFamily="34" charset="-128"/>
            </a:endParaRPr>
          </a:p>
          <a:p>
            <a:pPr>
              <a:lnSpc>
                <a:spcPct val="170000"/>
              </a:lnSpc>
              <a:spcBef>
                <a:spcPct val="0"/>
              </a:spcBef>
              <a:spcAft>
                <a:spcPts val="700"/>
              </a:spcAft>
            </a:pPr>
            <a:r>
              <a:rPr lang="sl-SI" altLang="sl-SI" sz="18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DEJAVNOSTI ZA </a:t>
            </a:r>
            <a:r>
              <a:rPr lang="sl-SI" altLang="sl-SI" sz="1800" b="1" dirty="0">
                <a:latin typeface="Arial Unicode MS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NADARJENE IN VSE, KI ŽELIJO VEČ</a:t>
            </a:r>
          </a:p>
          <a:p>
            <a:pPr>
              <a:lnSpc>
                <a:spcPct val="170000"/>
              </a:lnSpc>
              <a:spcBef>
                <a:spcPct val="0"/>
              </a:spcBef>
              <a:spcAft>
                <a:spcPts val="700"/>
              </a:spcAft>
            </a:pPr>
            <a:r>
              <a:rPr lang="sl-SI" altLang="sl-SI" sz="1800" b="1" dirty="0">
                <a:latin typeface="Arial Unicode MS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DELO S </a:t>
            </a:r>
            <a:r>
              <a:rPr lang="sl-SI" altLang="sl-SI" sz="18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KNJIGO </a:t>
            </a:r>
          </a:p>
          <a:p>
            <a:pPr>
              <a:lnSpc>
                <a:spcPct val="170000"/>
              </a:lnSpc>
              <a:spcBef>
                <a:spcPct val="0"/>
              </a:spcBef>
              <a:spcAft>
                <a:spcPts val="700"/>
              </a:spcAft>
            </a:pPr>
            <a:r>
              <a:rPr lang="sl-SI" altLang="sl-SI" sz="18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SODELOVANJE Z DRPD IN RIC</a:t>
            </a:r>
          </a:p>
          <a:p>
            <a:pPr>
              <a:lnSpc>
                <a:spcPts val="2500"/>
              </a:lnSpc>
              <a:spcBef>
                <a:spcPct val="0"/>
              </a:spcBef>
              <a:spcAft>
                <a:spcPts val="700"/>
              </a:spcAft>
            </a:pPr>
            <a:endParaRPr lang="sl-SI" altLang="sl-SI" sz="900" b="1" dirty="0"/>
          </a:p>
        </p:txBody>
      </p:sp>
    </p:spTree>
    <p:extLst>
      <p:ext uri="{BB962C8B-B14F-4D97-AF65-F5344CB8AC3E}">
        <p14:creationId xmlns:p14="http://schemas.microsoft.com/office/powerpoint/2010/main" val="299063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0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0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50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7" name="Ograda vsebine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80" y="1340768"/>
            <a:ext cx="8220610" cy="4619983"/>
          </a:xfrm>
        </p:spPr>
      </p:pic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Osnovna šola Bršljin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DF849-C7B7-42D3-B519-E408708CC833}" type="slidenum">
              <a:rPr lang="sl-SI" smtClean="0"/>
              <a:pPr/>
              <a:t>9</a:t>
            </a:fld>
            <a:endParaRPr lang="sl-SI"/>
          </a:p>
        </p:txBody>
      </p:sp>
      <p:sp>
        <p:nvSpPr>
          <p:cNvPr id="3" name="PoljeZBesedilom 2"/>
          <p:cNvSpPr txBox="1"/>
          <p:nvPr/>
        </p:nvSpPr>
        <p:spPr>
          <a:xfrm>
            <a:off x="539552" y="6021288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Popoldanske aktivnosti v naselju s strani nevladnih organizacij (RIC-</a:t>
            </a:r>
            <a:r>
              <a:rPr lang="sl-SI" dirty="0" err="1" smtClean="0"/>
              <a:t>Nm</a:t>
            </a:r>
            <a:r>
              <a:rPr lang="sl-SI" dirty="0" smtClean="0"/>
              <a:t> in DRPD-</a:t>
            </a:r>
            <a:r>
              <a:rPr lang="sl-SI" dirty="0" err="1" smtClean="0"/>
              <a:t>Nm</a:t>
            </a:r>
            <a:r>
              <a:rPr lang="sl-SI" dirty="0" smtClean="0"/>
              <a:t>)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043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o meri 1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92D050"/>
      </a:accent1>
      <a:accent2>
        <a:srgbClr val="00B05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1894</TotalTime>
  <Words>482</Words>
  <Application>Microsoft Office PowerPoint</Application>
  <PresentationFormat>Diaprojekcija na zaslonu (4:3)</PresentationFormat>
  <Paragraphs>81</Paragraphs>
  <Slides>15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15</vt:i4>
      </vt:variant>
    </vt:vector>
  </HeadingPairs>
  <TitlesOfParts>
    <vt:vector size="16" baseType="lpstr">
      <vt:lpstr>Officeova tema</vt:lpstr>
      <vt:lpstr> </vt:lpstr>
      <vt:lpstr>NASELJE</vt:lpstr>
      <vt:lpstr>PowerPointova predstavitev</vt:lpstr>
      <vt:lpstr>PowerPointova predstavitev</vt:lpstr>
      <vt:lpstr>PowerPointova predstavitev</vt:lpstr>
      <vt:lpstr>INOVACIJSKI PROJEKT  MODEL UČINKOVITEGA UČENJA IN POUČEVANJA ZA DVIG UČNE USPEŠNOSTI POSAMEZNEGA UČENCA</vt:lpstr>
      <vt:lpstr>DEJAVNOSTI ZA IZBOLJŠAN  OBISK</vt:lpstr>
      <vt:lpstr>DEJAVNOSTI ZA BOLJŠI  USPEH</vt:lpstr>
      <vt:lpstr>PowerPointova predstavitev</vt:lpstr>
      <vt:lpstr>DEJAVNOSTI ZA IZBOLJŠANJE  KLIME</vt:lpstr>
      <vt:lpstr>PowerPointova predstavitev</vt:lpstr>
      <vt:lpstr>KJE VIDIMO POZITIVNE PREMIKE?</vt:lpstr>
      <vt:lpstr>PowerPointova predstavitev</vt:lpstr>
      <vt:lpstr>KAKO NAPREJ?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SORTIRNICA MALA MEŽAKLA Izvajanje GJS obdelave mešanih komunalnih odpadkov 1.faza: mehanska obdelava</dc:title>
  <dc:creator>HeiligL</dc:creator>
  <cp:lastModifiedBy>Metka Uršič</cp:lastModifiedBy>
  <cp:revision>49</cp:revision>
  <dcterms:created xsi:type="dcterms:W3CDTF">2012-07-12T07:45:32Z</dcterms:created>
  <dcterms:modified xsi:type="dcterms:W3CDTF">2013-10-11T04:32:54Z</dcterms:modified>
</cp:coreProperties>
</file>